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81" r:id="rId3"/>
    <p:sldId id="268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DE1AF-AA16-2549-A44D-501CD9BA48A0}" type="datetimeFigureOut">
              <a:rPr lang="de-DE" smtClean="0"/>
              <a:t>04.10.13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D9E68-23DD-3142-99A5-D6F394BE66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121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54F1F-3428-A147-89D4-D36545D2D4E9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153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04.10.13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04.10.13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04.10.13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04.10.13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04.10.13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04.10.13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04.10.13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04.10.13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04.10.13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04.10.13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auf Platzhalter ziehen oder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04.10.13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04.10.13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8000" b="1" spc="6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Hypnose</a:t>
            </a:r>
            <a:endParaRPr lang="de-DE" sz="8000" b="1" spc="6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de-DE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Therapeutische Arbeit in Trance</a:t>
            </a:r>
            <a:endParaRPr lang="de-DE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1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Pacing und Leading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/>
              <a:buChar char="o"/>
            </a:pPr>
            <a:r>
              <a:rPr lang="de-DE" sz="2000" dirty="0" smtClean="0"/>
              <a:t>Akzeptieren und nutzbar machen dessen, was der Klient an Vorerfahrungen mitbringt: wann haben Sie das schon einmal gelöst?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Sich auf die Sichtweise des Klienten einstellen und </a:t>
            </a:r>
            <a:r>
              <a:rPr lang="de-DE" sz="2000" dirty="0" smtClean="0"/>
              <a:t>diese umformen</a:t>
            </a:r>
            <a:endParaRPr lang="de-DE" sz="2000" dirty="0" smtClean="0"/>
          </a:p>
          <a:p>
            <a:pPr>
              <a:buFont typeface="Courier New"/>
              <a:buChar char="o"/>
            </a:pPr>
            <a:r>
              <a:rPr lang="de-DE" sz="2000" dirty="0" smtClean="0"/>
              <a:t>Die </a:t>
            </a:r>
            <a:r>
              <a:rPr lang="de-DE" sz="2000" dirty="0" smtClean="0"/>
              <a:t>augenblickliche Verfassung und Wahrnehmung des Klienten aufgreifen</a:t>
            </a:r>
          </a:p>
        </p:txBody>
      </p:sp>
    </p:spTree>
    <p:extLst>
      <p:ext uri="{BB962C8B-B14F-4D97-AF65-F5344CB8AC3E}">
        <p14:creationId xmlns:p14="http://schemas.microsoft.com/office/powerpoint/2010/main" val="3372039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000" dirty="0" smtClean="0"/>
              <a:t>Nutzung der Hypnose als zudeckendes und übendes Verfahren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85020"/>
            <a:ext cx="8229600" cy="4375230"/>
          </a:xfrm>
        </p:spPr>
        <p:txBody>
          <a:bodyPr>
            <a:normAutofit/>
          </a:bodyPr>
          <a:lstStyle/>
          <a:p>
            <a:pPr>
              <a:buFont typeface="Courier New"/>
              <a:buChar char="o"/>
            </a:pPr>
            <a:r>
              <a:rPr lang="de-DE" sz="2000" dirty="0" smtClean="0"/>
              <a:t>Ausblenden von Unangenehmem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Veränderung von physiologischen Parametern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Einüben von Entspannung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Optimale körperliche Koordination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Einüben von </a:t>
            </a:r>
            <a:r>
              <a:rPr lang="de-DE" sz="2000" dirty="0" smtClean="0"/>
              <a:t>psychischen und physischen Bewegungsabläufen</a:t>
            </a:r>
            <a:endParaRPr lang="de-DE" sz="2000" dirty="0" smtClean="0"/>
          </a:p>
          <a:p>
            <a:pPr>
              <a:buFont typeface="Courier New"/>
              <a:buChar char="o"/>
            </a:pPr>
            <a:r>
              <a:rPr lang="de-DE" sz="2000" dirty="0" smtClean="0"/>
              <a:t>Aktivierung von Ressourcen und Fähigkeiten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Vorbereitung auf zukünftige Ereignisse</a:t>
            </a:r>
          </a:p>
        </p:txBody>
      </p:sp>
    </p:spTree>
    <p:extLst>
      <p:ext uri="{BB962C8B-B14F-4D97-AF65-F5344CB8AC3E}">
        <p14:creationId xmlns:p14="http://schemas.microsoft.com/office/powerpoint/2010/main" val="1012786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Nutzung als posttherapeutisches Verfahren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/>
              <a:buChar char="o"/>
            </a:pPr>
            <a:r>
              <a:rPr lang="de-DE" sz="2000" dirty="0" smtClean="0"/>
              <a:t>Hypnose für Diagnostik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Aufarbeitung traumatischer Erfahrungen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Das Nachholen nicht gemachter Erfahrungen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Veränderung von Einstellungen und Glaubenssystemen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Aktivierung von Suchprozessen und </a:t>
            </a:r>
            <a:endParaRPr lang="de-DE" sz="2000" dirty="0"/>
          </a:p>
          <a:p>
            <a:pPr>
              <a:buFont typeface="Courier New"/>
              <a:buChar char="o"/>
            </a:pPr>
            <a:r>
              <a:rPr lang="de-DE" sz="2000" dirty="0" smtClean="0"/>
              <a:t>Ziel- und Lösungsorientierung</a:t>
            </a:r>
          </a:p>
        </p:txBody>
      </p:sp>
    </p:spTree>
    <p:extLst>
      <p:ext uri="{BB962C8B-B14F-4D97-AF65-F5344CB8AC3E}">
        <p14:creationId xmlns:p14="http://schemas.microsoft.com/office/powerpoint/2010/main" val="103161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Die Realisierung der                       Als-ob-Realität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/>
              <a:buChar char="o"/>
            </a:pPr>
            <a:r>
              <a:rPr lang="de-DE" sz="2000" dirty="0" smtClean="0"/>
              <a:t>Wenn Sie wüssten, was Sie tun könnten, was würden Sie tun?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Wenn Sie aus dieser ersten Erfahrung lernen würden, was würden Sie dann tun?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Tun Sie so, als könnten Sie sich einfühlen!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Stellen Sie sich vor, ein Wunder wäre geschehen und alles wäre optimal verlaufen, woran würden Sie es merken?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Familientherapie und Zirkuläres Fragen</a:t>
            </a:r>
          </a:p>
        </p:txBody>
      </p:sp>
    </p:spTree>
    <p:extLst>
      <p:ext uri="{BB962C8B-B14F-4D97-AF65-F5344CB8AC3E}">
        <p14:creationId xmlns:p14="http://schemas.microsoft.com/office/powerpoint/2010/main" val="239930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400" dirty="0" smtClean="0"/>
              <a:t>Verknüpfung von Ressourcen mit Auslösern</a:t>
            </a:r>
            <a:endParaRPr lang="de-DE" sz="4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/>
              <a:buChar char="o"/>
            </a:pPr>
            <a:r>
              <a:rPr lang="de-DE" sz="2000" dirty="0" smtClean="0"/>
              <a:t>... </a:t>
            </a:r>
            <a:r>
              <a:rPr lang="de-DE" sz="2000" dirty="0"/>
              <a:t>u</a:t>
            </a:r>
            <a:r>
              <a:rPr lang="de-DE" sz="2000" dirty="0" smtClean="0"/>
              <a:t>nd Sie brauchen nicht zu wissen, wie Ihr Unbewusstes es anstellt, </a:t>
            </a:r>
            <a:r>
              <a:rPr lang="de-D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genau im richtigen M</a:t>
            </a:r>
            <a:r>
              <a:rPr lang="de-DE" sz="2000" dirty="0" smtClean="0"/>
              <a:t>oment alles bereit zu haben.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... </a:t>
            </a:r>
            <a:r>
              <a:rPr lang="de-DE" sz="2000" dirty="0"/>
              <a:t>u</a:t>
            </a:r>
            <a:r>
              <a:rPr lang="de-DE" sz="2000" dirty="0" smtClean="0"/>
              <a:t>nd Sie werden </a:t>
            </a:r>
            <a:r>
              <a:rPr lang="de-D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genau in dem Moment</a:t>
            </a:r>
            <a:r>
              <a:rPr lang="de-DE" sz="2000" dirty="0" smtClean="0"/>
              <a:t>, in dem Sie Platz nehmen und den Stift in die Hand nehmen, spüren, dass X ganz von selbst da ist und dass Sie sich an X erinnern.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... und </a:t>
            </a:r>
            <a:r>
              <a:rPr lang="de-DE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genau dann, wenn</a:t>
            </a:r>
            <a:r>
              <a:rPr lang="de-DE" sz="2000" dirty="0" smtClean="0"/>
              <a:t> Ihnen jemand zu nahe kommt, werden Sie ruhiger und ruhiger werden und Ihr Unbewusstes wird sich erinnern, wie gut Sie Ihre Grenzen schützen können. 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Je mehr sich die Störung einstellt, desto mehr merken Sie die Fähigkeit.</a:t>
            </a:r>
          </a:p>
        </p:txBody>
      </p:sp>
    </p:spTree>
    <p:extLst>
      <p:ext uri="{BB962C8B-B14F-4D97-AF65-F5344CB8AC3E}">
        <p14:creationId xmlns:p14="http://schemas.microsoft.com/office/powerpoint/2010/main" val="1184264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de-DE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listo MT"/>
                <a:cs typeface="Calisto MT"/>
              </a:rPr>
              <a:t>Problemtrance - Lösungstrance</a:t>
            </a:r>
            <a:endParaRPr lang="de-DE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alisto MT"/>
              <a:cs typeface="Calisto M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effectLst>
                  <a:reflection blurRad="6350" stA="55000" endA="50" endPos="85000" dist="60007" dir="5400000" sy="-100000" algn="bl" rotWithShape="0"/>
                </a:effectLst>
                <a:latin typeface="Calisto MT"/>
                <a:cs typeface="Calisto MT"/>
              </a:rPr>
              <a:t>Thomas Schnura</a:t>
            </a:r>
            <a:endParaRPr lang="de-DE" dirty="0">
              <a:effectLst>
                <a:reflection blurRad="6350" stA="55000" endA="50" endPos="85000" dist="60007" dir="5400000" sy="-100000" algn="bl" rotWithShape="0"/>
              </a:effectLst>
              <a:latin typeface="Calisto MT"/>
              <a:cs typeface="Calisto MT"/>
            </a:endParaRPr>
          </a:p>
        </p:txBody>
      </p:sp>
    </p:spTree>
    <p:extLst>
      <p:ext uri="{BB962C8B-B14F-4D97-AF65-F5344CB8AC3E}">
        <p14:creationId xmlns:p14="http://schemas.microsoft.com/office/powerpoint/2010/main" val="278198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de-DE" b="1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Grundgedanke</a:t>
            </a:r>
            <a:endParaRPr lang="de-DE" b="1" spc="150" dirty="0">
              <a:ln w="11430"/>
              <a:solidFill>
                <a:srgbClr val="F8F8F8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de-DE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Wenn wir Energie in das Problem stecken, stärken wir das Problem, wenn wir Energie in die Lösung stecken, stärken wir die Lösung</a:t>
            </a:r>
            <a:r>
              <a:rPr lang="de-DE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</a:t>
            </a:r>
          </a:p>
          <a:p>
            <a:endParaRPr lang="de-DE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endParaRPr lang="de-DE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r>
              <a:rPr lang="de-DE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Das ist besonders </a:t>
            </a:r>
            <a:r>
              <a:rPr lang="de-DE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gut darstellbar am </a:t>
            </a:r>
            <a:r>
              <a:rPr lang="de-DE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Beispiel von </a:t>
            </a:r>
            <a:r>
              <a:rPr lang="de-DE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Depression und Burnout</a:t>
            </a:r>
            <a:r>
              <a:rPr lang="de-DE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.</a:t>
            </a:r>
            <a:endParaRPr lang="de-DE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8332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Depression vs. Burnout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5600" b="1" dirty="0" smtClean="0"/>
              <a:t>Depression</a:t>
            </a:r>
          </a:p>
          <a:p>
            <a:pPr marL="0" indent="0">
              <a:buNone/>
            </a:pPr>
            <a:endParaRPr lang="de-DE" sz="5600" dirty="0"/>
          </a:p>
          <a:p>
            <a:r>
              <a:rPr lang="de-DE" sz="5600" dirty="0"/>
              <a:t>Hoffnungslosigkeit und Hilflosigkeit</a:t>
            </a:r>
          </a:p>
          <a:p>
            <a:r>
              <a:rPr lang="de-DE" sz="5600" dirty="0"/>
              <a:t>Abhängig von einer freundlichen Umwelt, die er aber nicht beeinflussen kann</a:t>
            </a:r>
          </a:p>
          <a:p>
            <a:r>
              <a:rPr lang="de-DE" sz="5600" dirty="0"/>
              <a:t>Glaubt, seine Zukunft nicht mehr positiv beeinflussen zu können</a:t>
            </a:r>
          </a:p>
          <a:p>
            <a:r>
              <a:rPr lang="de-DE" sz="5600" dirty="0"/>
              <a:t>Unterschätzt seine Möglichkeiten</a:t>
            </a:r>
          </a:p>
          <a:p>
            <a:r>
              <a:rPr lang="de-DE" sz="5600" dirty="0"/>
              <a:t>Resigniert </a:t>
            </a:r>
          </a:p>
          <a:p>
            <a:r>
              <a:rPr lang="de-DE" sz="5600" dirty="0"/>
              <a:t>Sieht in der Umwelt Gründe für den emotionalen Zustand</a:t>
            </a:r>
          </a:p>
          <a:p>
            <a:endParaRPr lang="de-DE" dirty="0"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1200" b="1" dirty="0" smtClean="0"/>
              <a:t>Burnout</a:t>
            </a:r>
          </a:p>
          <a:p>
            <a:pPr marL="0" indent="0">
              <a:buNone/>
            </a:pPr>
            <a:endParaRPr lang="de-DE" sz="1200" b="1" dirty="0" smtClean="0"/>
          </a:p>
          <a:p>
            <a:r>
              <a:rPr lang="de-DE" sz="1200" b="1" dirty="0" smtClean="0"/>
              <a:t>Glaubt, alles </a:t>
            </a:r>
            <a:r>
              <a:rPr lang="de-DE" sz="1200" b="1" dirty="0"/>
              <a:t>im Griff zu haben</a:t>
            </a:r>
            <a:endParaRPr lang="de-DE" sz="1200" dirty="0"/>
          </a:p>
          <a:p>
            <a:r>
              <a:rPr lang="de-DE" sz="1200" b="1" dirty="0"/>
              <a:t>Unabhängig, glaubt aber, dass es nur auf die richtigen Strategien ankommt</a:t>
            </a:r>
            <a:endParaRPr lang="de-DE" sz="1200" dirty="0"/>
          </a:p>
          <a:p>
            <a:r>
              <a:rPr lang="de-DE" sz="1200" b="1" dirty="0"/>
              <a:t>Glaubt, alles hinbekommen zu können, wenn er sich nur genügend anstrengt</a:t>
            </a:r>
            <a:endParaRPr lang="de-DE" sz="1200" dirty="0"/>
          </a:p>
          <a:p>
            <a:r>
              <a:rPr lang="de-DE" sz="1200" b="1" dirty="0"/>
              <a:t>Überschätzt seine Möglichkeiten</a:t>
            </a:r>
            <a:endParaRPr lang="de-DE" sz="1200" dirty="0"/>
          </a:p>
          <a:p>
            <a:r>
              <a:rPr lang="de-DE" sz="1200" b="1" dirty="0"/>
              <a:t>Kämpft darum, zu schaffen, was nicht zu schaffen ist und ignoriert seine Bedürfnisse</a:t>
            </a:r>
            <a:endParaRPr lang="de-DE" sz="1200" dirty="0"/>
          </a:p>
          <a:p>
            <a:r>
              <a:rPr lang="de-DE" sz="1200" b="1" dirty="0"/>
              <a:t>Begreift Scheitern als persönliches Versagen</a:t>
            </a:r>
            <a:endParaRPr lang="de-DE" sz="1200" dirty="0"/>
          </a:p>
          <a:p>
            <a:pPr lvl="0"/>
            <a:r>
              <a:rPr lang="de-DE" sz="1200" dirty="0"/>
              <a:t>Grandiosität</a:t>
            </a:r>
            <a:r>
              <a:rPr lang="de-DE" sz="1200" b="1" dirty="0"/>
              <a:t>, Bereitschaft Grenzverletzungen zuzulassen</a:t>
            </a:r>
            <a:endParaRPr lang="de-DE" sz="1200" dirty="0"/>
          </a:p>
          <a:p>
            <a:pPr lvl="0"/>
            <a:r>
              <a:rPr lang="de-DE" sz="1200" dirty="0"/>
              <a:t>Überforderung</a:t>
            </a:r>
            <a:r>
              <a:rPr lang="de-DE" sz="1200" b="1" dirty="0"/>
              <a:t> wg. Unentbehrlichkeit</a:t>
            </a:r>
            <a:endParaRPr lang="de-DE" sz="1200" dirty="0"/>
          </a:p>
          <a:p>
            <a:pPr lvl="0"/>
            <a:r>
              <a:rPr lang="de-DE" sz="1200" dirty="0"/>
              <a:t>Bluff</a:t>
            </a:r>
            <a:r>
              <a:rPr lang="de-DE" sz="1200" b="1" dirty="0"/>
              <a:t>, Schwierigkeit der angemessenen </a:t>
            </a:r>
            <a:r>
              <a:rPr lang="de-DE" sz="1200" b="1" dirty="0" smtClean="0"/>
              <a:t>Selbsteinschätzung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575489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de-D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come</a:t>
            </a:r>
            <a:endParaRPr lang="de-DE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Deprimierende Strukturen</a:t>
            </a:r>
          </a:p>
          <a:p>
            <a:pPr lvl="0"/>
            <a:r>
              <a:rPr lang="de-DE" dirty="0" smtClean="0"/>
              <a:t>Verlust </a:t>
            </a:r>
            <a:r>
              <a:rPr lang="de-DE" dirty="0"/>
              <a:t>der Kompetenz </a:t>
            </a:r>
            <a:r>
              <a:rPr lang="de-DE" dirty="0" smtClean="0"/>
              <a:t>zur </a:t>
            </a:r>
            <a:r>
              <a:rPr lang="de-DE" dirty="0"/>
              <a:t>Stimmungsbeeinflussung</a:t>
            </a:r>
          </a:p>
          <a:p>
            <a:pPr lvl="0"/>
            <a:r>
              <a:rPr lang="de-DE" dirty="0"/>
              <a:t>Motivation zur Veränderung fehlt</a:t>
            </a:r>
          </a:p>
          <a:p>
            <a:pPr lvl="0"/>
            <a:r>
              <a:rPr lang="de-DE" dirty="0"/>
              <a:t>Die Sinnhaftigkeit fehlt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988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Entwicklung von </a:t>
            </a:r>
            <a:r>
              <a:rPr lang="de-DE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</a:rPr>
              <a:t>Minuskonten</a:t>
            </a:r>
            <a:endParaRPr lang="de-DE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>
              <a:buFont typeface="Arial"/>
              <a:buChar char="•"/>
            </a:pPr>
            <a:r>
              <a:rPr lang="de-DE" dirty="0"/>
              <a:t>Man hat sich bemüht, erzielt aber keine </a:t>
            </a:r>
            <a:r>
              <a:rPr lang="de-DE" dirty="0" smtClean="0"/>
              <a:t>Resultate</a:t>
            </a:r>
          </a:p>
          <a:p>
            <a:pPr lvl="1">
              <a:buFont typeface="Arial"/>
              <a:buChar char="•"/>
            </a:pPr>
            <a:r>
              <a:rPr lang="de-DE" dirty="0"/>
              <a:t>Man hat sich geopfert und bekommt keinen Gegenwert</a:t>
            </a:r>
          </a:p>
          <a:p>
            <a:pPr lvl="1">
              <a:buFont typeface="Arial"/>
              <a:buChar char="•"/>
            </a:pPr>
            <a:r>
              <a:rPr lang="de-DE" dirty="0"/>
              <a:t>Man hat Bedürfnisse zurückgestellt und erzielt keinen Gewinn</a:t>
            </a:r>
          </a:p>
          <a:p>
            <a:pPr lvl="1">
              <a:buFont typeface="Arial"/>
              <a:buChar char="•"/>
            </a:pPr>
            <a:r>
              <a:rPr lang="de-DE" dirty="0"/>
              <a:t>Investition in die Zukunft ohne Rückzahlungsgarantie</a:t>
            </a:r>
          </a:p>
          <a:p>
            <a:pPr lvl="1">
              <a:buFont typeface="Arial"/>
              <a:buChar char="•"/>
            </a:pPr>
            <a:r>
              <a:rPr lang="de-DE" dirty="0"/>
              <a:t>Opfer spielen und auf die Würdigung durch andere hoffen</a:t>
            </a:r>
          </a:p>
          <a:p>
            <a:pPr lvl="1">
              <a:buFont typeface="Arial"/>
              <a:buChar char="•"/>
            </a:pPr>
            <a:r>
              <a:rPr lang="de-DE" dirty="0"/>
              <a:t>Glauben, dass die anderen einen mögen, wenn man ihnen zu Diensten ist</a:t>
            </a:r>
          </a:p>
          <a:p>
            <a:pPr lvl="1">
              <a:buFont typeface="Arial"/>
              <a:buChar char="•"/>
            </a:pPr>
            <a:r>
              <a:rPr lang="de-DE" dirty="0"/>
              <a:t>Vorstellung von einer gerechten Welt</a:t>
            </a:r>
          </a:p>
          <a:p>
            <a:pPr lvl="1">
              <a:buFont typeface="Arial"/>
              <a:buChar char="•"/>
            </a:pPr>
            <a:r>
              <a:rPr lang="de-DE" dirty="0"/>
              <a:t>Aggression richtet sich nach innen, da der Verursacher des Minuskontos nicht erreichbar ist</a:t>
            </a:r>
          </a:p>
          <a:p>
            <a:pPr lvl="1">
              <a:buFont typeface="Arial"/>
              <a:buChar char="•"/>
            </a:pPr>
            <a:r>
              <a:rPr lang="de-DE" dirty="0"/>
              <a:t>Hypersozialität und faule </a:t>
            </a:r>
            <a:r>
              <a:rPr lang="de-DE" dirty="0" smtClean="0"/>
              <a:t>Kompromisse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4150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de-DE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Fixierungspunkt für das Lidschlussritual</a:t>
            </a:r>
            <a:endParaRPr lang="de-DE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7" name="Bildplatzhalter 6" descr="Fixierungspunkt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67" r="-16667"/>
          <a:stretch>
            <a:fillRect/>
          </a:stretch>
        </p:blipFill>
        <p:spPr/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Hand-out</a:t>
            </a:r>
            <a:endParaRPr lang="de-DE" dirty="0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00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de-DE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Sprachmuster</a:t>
            </a:r>
            <a:endParaRPr lang="de-DE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7606"/>
          </a:xfrm>
        </p:spPr>
        <p:txBody>
          <a:bodyPr>
            <a:normAutofit fontScale="70000" lnSpcReduction="20000"/>
          </a:bodyPr>
          <a:lstStyle/>
          <a:p>
            <a:pPr lvl="0"/>
            <a:endParaRPr lang="de-DE" dirty="0" smtClean="0"/>
          </a:p>
          <a:p>
            <a:pPr lvl="0"/>
            <a:r>
              <a:rPr lang="de-DE" dirty="0" smtClean="0"/>
              <a:t>Verknüpfungen</a:t>
            </a:r>
            <a:endParaRPr lang="de-DE" dirty="0"/>
          </a:p>
          <a:p>
            <a:pPr lvl="0"/>
            <a:r>
              <a:rPr lang="de-DE" dirty="0"/>
              <a:t>Gedankenlesen</a:t>
            </a:r>
          </a:p>
          <a:p>
            <a:pPr lvl="0"/>
            <a:r>
              <a:rPr lang="de-DE" dirty="0"/>
              <a:t>Vorannahmen und Implikationen</a:t>
            </a:r>
          </a:p>
          <a:p>
            <a:pPr lvl="0"/>
            <a:r>
              <a:rPr lang="de-DE" dirty="0"/>
              <a:t>Ursache-Wirkungsbeziehungen</a:t>
            </a:r>
          </a:p>
          <a:p>
            <a:pPr lvl="0"/>
            <a:r>
              <a:rPr lang="de-DE" dirty="0"/>
              <a:t>Truismen</a:t>
            </a:r>
          </a:p>
          <a:p>
            <a:pPr lvl="0"/>
            <a:r>
              <a:rPr lang="de-DE" dirty="0"/>
              <a:t>Alternativlosigkeit</a:t>
            </a:r>
          </a:p>
          <a:p>
            <a:pPr lvl="0"/>
            <a:r>
              <a:rPr lang="de-DE" dirty="0"/>
              <a:t>Sinnlosigkeit</a:t>
            </a:r>
          </a:p>
          <a:p>
            <a:pPr lvl="0"/>
            <a:r>
              <a:rPr lang="de-DE" dirty="0"/>
              <a:t>Widersprüchlichkeiten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8650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de-DE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Workshop</a:t>
            </a:r>
            <a:endParaRPr lang="de-DE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de-DE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Therapeutischer Umgang mit problematischen Mustern</a:t>
            </a:r>
            <a:endParaRPr lang="de-DE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6359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de-DE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Der ungebetene </a:t>
            </a:r>
            <a:r>
              <a:rPr lang="de-DE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50" endPos="85000" dist="29997" dir="5400000" sy="-100000" algn="bl" rotWithShape="0"/>
                </a:effectLst>
              </a:rPr>
              <a:t>Hausgast</a:t>
            </a:r>
            <a:endParaRPr lang="de-DE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86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sz="2800" dirty="0"/>
              <a:t>Bei Depression, Ängsten, Panikattacken, Zwangsstörungen</a:t>
            </a:r>
            <a:r>
              <a:rPr lang="de-DE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Fokussierung nach innen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Symbol für den ungebetenen Hausgast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Verändern des Symptoms, Keks und Sitzplatz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Kommunikation mit dem Symptom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Wechsel der </a:t>
            </a:r>
            <a:r>
              <a:rPr lang="de-DE" dirty="0" smtClean="0"/>
              <a:t>Perspektiven, </a:t>
            </a:r>
            <a:r>
              <a:rPr lang="de-DE" dirty="0"/>
              <a:t>Identifikation mit dem </a:t>
            </a:r>
            <a:r>
              <a:rPr lang="de-DE" dirty="0" smtClean="0"/>
              <a:t>Symptom</a:t>
            </a:r>
            <a:endParaRPr lang="de-DE" dirty="0"/>
          </a:p>
          <a:p>
            <a:pPr marL="1314450" lvl="2" indent="-514350">
              <a:buFont typeface="+mj-lt"/>
              <a:buAutoNum type="alphaLcPeriod"/>
            </a:pPr>
            <a:r>
              <a:rPr lang="de-DE" dirty="0"/>
              <a:t>Truismen</a:t>
            </a:r>
          </a:p>
          <a:p>
            <a:pPr marL="1314450" lvl="2" indent="-514350">
              <a:buFont typeface="+mj-lt"/>
              <a:buAutoNum type="alphaLcPeriod"/>
            </a:pPr>
            <a:r>
              <a:rPr lang="de-DE" dirty="0"/>
              <a:t>Positionswechsel</a:t>
            </a:r>
          </a:p>
          <a:p>
            <a:pPr marL="1314450" lvl="2" indent="-514350">
              <a:buFont typeface="+mj-lt"/>
              <a:buAutoNum type="alphaLcPeriod"/>
            </a:pPr>
            <a:r>
              <a:rPr lang="de-DE" dirty="0"/>
              <a:t>Fragen nach Verschlimmerung und nach Auflösung der Symptome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4918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de-DE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Stellvertretertechnik</a:t>
            </a:r>
            <a:endParaRPr lang="de-DE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endParaRPr lang="de-DE" dirty="0" smtClean="0"/>
          </a:p>
          <a:p>
            <a:pPr marL="514350" lvl="0" indent="-514350">
              <a:buFont typeface="+mj-lt"/>
              <a:buAutoNum type="arabicPeriod"/>
            </a:pPr>
            <a:r>
              <a:rPr lang="de-DE" dirty="0" smtClean="0"/>
              <a:t>Sich </a:t>
            </a:r>
            <a:r>
              <a:rPr lang="de-DE" dirty="0"/>
              <a:t>jemanden vorstellen, der genau die Symptome hat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Fragen nach </a:t>
            </a:r>
            <a:r>
              <a:rPr lang="de-DE" dirty="0" smtClean="0"/>
              <a:t>„sensations </a:t>
            </a:r>
            <a:r>
              <a:rPr lang="de-DE" dirty="0"/>
              <a:t>and </a:t>
            </a:r>
            <a:r>
              <a:rPr lang="de-DE" dirty="0" smtClean="0"/>
              <a:t>emotions“</a:t>
            </a:r>
            <a:endParaRPr lang="de-DE" dirty="0"/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Was fehlt dieser Person? Was bräuchte sie? Was müsste sich ändern? Was könnte sie tun? Wie könnten die Veränderungen </a:t>
            </a:r>
            <a:r>
              <a:rPr lang="de-DE" dirty="0" smtClean="0"/>
              <a:t>stattfinden?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Oder: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Sich jemanden vorstellen, der die Symptome nie bekommen könnte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Was ist das für ein Mensch? Welche Eigenschaften und Einstellungen hat er? Welches Verhältnis hat er zu anderen Menschen?</a:t>
            </a:r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Identifikation mit der Person: Wie fühlt man sich da? Wo spürt man das? Was für ein Lebensgefühl ist das?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41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de-DE" b="1" dirty="0">
                <a:ln/>
                <a:solidFill>
                  <a:schemeClr val="accent3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Change-History-</a:t>
            </a:r>
            <a:r>
              <a:rPr lang="de-DE" b="1" dirty="0" smtClean="0">
                <a:ln/>
                <a:solidFill>
                  <a:schemeClr val="accent3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Technik</a:t>
            </a:r>
            <a:endParaRPr lang="de-DE" b="1" dirty="0">
              <a:ln/>
              <a:solidFill>
                <a:schemeClr val="accent3"/>
              </a:solidFill>
              <a:effectLst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Erkenntnis </a:t>
            </a:r>
            <a:r>
              <a:rPr lang="de-DE" dirty="0"/>
              <a:t>der Einflussmöglichkeiten auf die eigene Stimmung</a:t>
            </a:r>
          </a:p>
          <a:p>
            <a:pPr lvl="0"/>
            <a:r>
              <a:rPr lang="de-DE" dirty="0"/>
              <a:t>Entscheidungspunkt identifizieren</a:t>
            </a:r>
          </a:p>
          <a:p>
            <a:pPr lvl="0"/>
            <a:r>
              <a:rPr lang="de-DE" dirty="0"/>
              <a:t>In Trance zu diesem Zeitpunkt zurückführen</a:t>
            </a:r>
          </a:p>
          <a:p>
            <a:pPr lvl="0"/>
            <a:r>
              <a:rPr lang="de-DE" dirty="0"/>
              <a:t>Langsame Zeitprogression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9885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de-DE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Doppelte </a:t>
            </a:r>
            <a:r>
              <a:rPr lang="de-DE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Zeitprogression</a:t>
            </a:r>
            <a:endParaRPr lang="de-DE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Stärkt </a:t>
            </a:r>
            <a:r>
              <a:rPr lang="de-DE" dirty="0"/>
              <a:t>die Veränderungsmotivation</a:t>
            </a:r>
          </a:p>
          <a:p>
            <a:pPr lvl="0"/>
            <a:r>
              <a:rPr lang="de-DE" dirty="0"/>
              <a:t>Trance, sich die gegenwärtige Situation anschauen</a:t>
            </a:r>
          </a:p>
          <a:p>
            <a:pPr lvl="0"/>
            <a:r>
              <a:rPr lang="de-DE" dirty="0"/>
              <a:t>Sich vorstellen, alles bliebe, wie es ist, ein Jahr vergeht, nichts ändert sich. Drei Jahre, fünf Jahre, zehn Jahre</a:t>
            </a:r>
            <a:r>
              <a:rPr lang="de-DE" dirty="0" smtClean="0"/>
              <a:t>.</a:t>
            </a:r>
          </a:p>
          <a:p>
            <a:r>
              <a:rPr lang="de-DE" dirty="0"/>
              <a:t>Sich vorstellen, </a:t>
            </a:r>
            <a:r>
              <a:rPr lang="de-DE" dirty="0" smtClean="0"/>
              <a:t>wie </a:t>
            </a:r>
            <a:r>
              <a:rPr lang="de-DE" dirty="0"/>
              <a:t>es </a:t>
            </a:r>
            <a:r>
              <a:rPr lang="de-DE" dirty="0" smtClean="0"/>
              <a:t>ist, wenn sich die Dinge ändern, </a:t>
            </a:r>
            <a:r>
              <a:rPr lang="de-DE" dirty="0"/>
              <a:t>ein </a:t>
            </a:r>
            <a:r>
              <a:rPr lang="de-DE" dirty="0" smtClean="0"/>
              <a:t>Jahr, drei, fünf, </a:t>
            </a:r>
            <a:r>
              <a:rPr lang="de-DE" dirty="0"/>
              <a:t>zehn Jahre.</a:t>
            </a:r>
          </a:p>
          <a:p>
            <a:pPr lvl="0"/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22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de-DE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  <a:reflection blurRad="6350" stA="55000" endA="50" endPos="85000" dist="29997" dir="5400000" sy="-100000" algn="bl" rotWithShape="0"/>
                </a:effectLst>
              </a:rPr>
              <a:t>Wenn das deinem Kind geschehen wäre...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Oft </a:t>
            </a:r>
            <a:r>
              <a:rPr lang="de-DE" dirty="0"/>
              <a:t>biographische Kindheitserinnerungen</a:t>
            </a:r>
          </a:p>
          <a:p>
            <a:pPr lvl="0"/>
            <a:r>
              <a:rPr lang="de-DE" dirty="0"/>
              <a:t>Vorbereitung auf das Konzept, sich ein Kind vorzustellen, das sich so fühlt, wie man sich selbst fühlt</a:t>
            </a:r>
          </a:p>
          <a:p>
            <a:pPr lvl="0"/>
            <a:r>
              <a:rPr lang="de-DE" dirty="0"/>
              <a:t>Aktivierung der Vorstellung, ein solches Kind zu sehen</a:t>
            </a:r>
          </a:p>
          <a:p>
            <a:pPr lvl="0"/>
            <a:r>
              <a:rPr lang="de-DE" dirty="0"/>
              <a:t>Nutzung der idiodynamisch entstehenden </a:t>
            </a:r>
            <a:r>
              <a:rPr lang="de-DE" dirty="0" smtClean="0"/>
              <a:t>Vorstellungen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0310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</a:t>
            </a:r>
            <a:r>
              <a:rPr lang="de-DE" dirty="0" smtClean="0"/>
              <a:t>Hypnose?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229600" cy="3951288"/>
          </a:xfrm>
        </p:spPr>
        <p:txBody>
          <a:bodyPr/>
          <a:lstStyle/>
          <a:p>
            <a:r>
              <a:rPr lang="de-DE" dirty="0" smtClean="0"/>
              <a:t>Hypnose ist nicht Entspannung, </a:t>
            </a:r>
            <a:r>
              <a:rPr lang="de-DE" dirty="0" smtClean="0"/>
              <a:t>sondern                 </a:t>
            </a:r>
            <a:r>
              <a:rPr lang="de-DE" b="1" spc="30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gespannte </a:t>
            </a:r>
            <a:r>
              <a:rPr lang="de-DE" b="1" spc="30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Aufmerksamkeit</a:t>
            </a:r>
            <a:r>
              <a:rPr lang="de-DE" dirty="0" smtClean="0"/>
              <a:t>.</a:t>
            </a:r>
            <a:endParaRPr lang="de-DE" dirty="0" smtClean="0"/>
          </a:p>
          <a:p>
            <a:r>
              <a:rPr lang="de-DE" dirty="0" smtClean="0"/>
              <a:t>Ein  Weg, das unbewusste System zu </a:t>
            </a:r>
            <a:r>
              <a:rPr lang="de-DE" dirty="0" smtClean="0"/>
              <a:t>aktivieren.</a:t>
            </a:r>
            <a:endParaRPr lang="de-DE" dirty="0" smtClean="0"/>
          </a:p>
          <a:p>
            <a:r>
              <a:rPr lang="de-DE" dirty="0" smtClean="0"/>
              <a:t>Statt bewusst Unfug zu machen, mach lieber unbewusst Fug.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411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Hypnose?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Normalzustand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Aufmerksamkeit ist diffus nach außen gerichtet und gestreut</a:t>
            </a:r>
          </a:p>
          <a:p>
            <a:r>
              <a:rPr lang="de-DE" dirty="0" smtClean="0"/>
              <a:t>Die Kognition unterliegt dem dualen Konzept: Entweder-Oder-Logik</a:t>
            </a:r>
          </a:p>
          <a:p>
            <a:r>
              <a:rPr lang="de-DE" dirty="0" smtClean="0"/>
              <a:t>Ausschließend</a:t>
            </a:r>
          </a:p>
          <a:p>
            <a:r>
              <a:rPr lang="de-DE" dirty="0" smtClean="0"/>
              <a:t>Ich tue willkürlich; Handlung</a:t>
            </a:r>
          </a:p>
          <a:p>
            <a:r>
              <a:rPr lang="de-DE" dirty="0" smtClean="0"/>
              <a:t>Objektiv wirklich, Weltzeit</a:t>
            </a:r>
          </a:p>
          <a:p>
            <a:r>
              <a:rPr lang="de-DE" dirty="0" smtClean="0"/>
              <a:t>Drüber reden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 smtClean="0"/>
              <a:t>Trance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Aufmerksamkeit ist fokussiert, nach innen gerichtet</a:t>
            </a:r>
          </a:p>
          <a:p>
            <a:r>
              <a:rPr lang="de-DE" dirty="0" smtClean="0"/>
              <a:t>Die Kognition ist für paradoxe Konzepte offen: Sowohl-Als-auch-Logik</a:t>
            </a:r>
          </a:p>
          <a:p>
            <a:r>
              <a:rPr lang="de-DE" dirty="0" smtClean="0"/>
              <a:t>Mehr Möglichkeiten</a:t>
            </a:r>
          </a:p>
          <a:p>
            <a:r>
              <a:rPr lang="de-DE" dirty="0" smtClean="0"/>
              <a:t>Es geschieht von selbst, automatisch: das Unbewusste, die „innere Weisheit“</a:t>
            </a:r>
          </a:p>
          <a:p>
            <a:r>
              <a:rPr lang="de-DE" dirty="0" smtClean="0"/>
              <a:t>Subjektiv wirklich, Traumzeit</a:t>
            </a:r>
          </a:p>
          <a:p>
            <a:r>
              <a:rPr lang="de-DE" dirty="0" smtClean="0"/>
              <a:t>Präsenz schaffend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223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Verschiedene Begriffe für Trance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/>
              <a:buChar char="o"/>
            </a:pPr>
            <a:r>
              <a:rPr lang="de-DE" sz="2000" b="1" dirty="0" smtClean="0"/>
              <a:t>Konzentration: </a:t>
            </a:r>
            <a:r>
              <a:rPr lang="de-DE" sz="2000" dirty="0" smtClean="0"/>
              <a:t>kaum </a:t>
            </a:r>
            <a:r>
              <a:rPr lang="de-DE" sz="2000" dirty="0"/>
              <a:t>i</a:t>
            </a:r>
            <a:r>
              <a:rPr lang="de-DE" sz="2000" dirty="0" smtClean="0"/>
              <a:t>deodynamische Prozesse. Anstrengend </a:t>
            </a:r>
            <a:r>
              <a:rPr lang="de-DE" sz="2000" smtClean="0"/>
              <a:t>und erschöpfend</a:t>
            </a:r>
            <a:endParaRPr lang="de-DE" sz="2000" b="1" dirty="0" smtClean="0"/>
          </a:p>
          <a:p>
            <a:pPr>
              <a:buFont typeface="Courier New"/>
              <a:buChar char="o"/>
            </a:pPr>
            <a:r>
              <a:rPr lang="de-DE" sz="2000" b="1" dirty="0" smtClean="0"/>
              <a:t>Aktiv-Wachhypnose: </a:t>
            </a:r>
            <a:r>
              <a:rPr lang="de-DE" sz="2000" dirty="0" smtClean="0"/>
              <a:t>Sportler im Flow</a:t>
            </a:r>
            <a:endParaRPr lang="de-DE" sz="2000" b="1" dirty="0" smtClean="0"/>
          </a:p>
          <a:p>
            <a:pPr>
              <a:buFont typeface="Courier New"/>
              <a:buChar char="o"/>
            </a:pPr>
            <a:r>
              <a:rPr lang="de-DE" sz="2000" b="1" dirty="0" smtClean="0"/>
              <a:t>Autogenes Training: </a:t>
            </a:r>
            <a:r>
              <a:rPr lang="de-DE" sz="2000" dirty="0" smtClean="0"/>
              <a:t>Formeln für Schwere und Wärme</a:t>
            </a:r>
            <a:endParaRPr lang="de-DE" sz="2000" b="1" dirty="0" smtClean="0"/>
          </a:p>
          <a:p>
            <a:pPr>
              <a:buFont typeface="Courier New"/>
              <a:buChar char="o"/>
            </a:pPr>
            <a:r>
              <a:rPr lang="de-DE" sz="2000" b="1" dirty="0" smtClean="0"/>
              <a:t>Meditation: </a:t>
            </a:r>
            <a:r>
              <a:rPr lang="de-DE" sz="2000" dirty="0" smtClean="0"/>
              <a:t>„erfüllte Leere“</a:t>
            </a:r>
            <a:endParaRPr lang="de-DE" sz="2000" b="1" dirty="0" smtClean="0"/>
          </a:p>
          <a:p>
            <a:pPr>
              <a:buFont typeface="Courier New"/>
              <a:buChar char="o"/>
            </a:pPr>
            <a:r>
              <a:rPr lang="de-DE" sz="2000" b="1" dirty="0" smtClean="0"/>
              <a:t>Katathymes Bilderleben: </a:t>
            </a:r>
            <a:r>
              <a:rPr lang="de-DE" sz="2000" dirty="0" smtClean="0"/>
              <a:t>spezifische Ausgestaltung gegebener Bilder</a:t>
            </a:r>
            <a:endParaRPr lang="de-DE" sz="2000" b="1" dirty="0" smtClean="0"/>
          </a:p>
          <a:p>
            <a:pPr>
              <a:buFont typeface="Courier New"/>
              <a:buChar char="o"/>
            </a:pPr>
            <a:r>
              <a:rPr lang="de-DE" sz="2000" b="1" dirty="0" smtClean="0"/>
              <a:t>Imagination:</a:t>
            </a:r>
            <a:r>
              <a:rPr lang="de-DE" sz="2000" dirty="0" smtClean="0"/>
              <a:t> sich bestimmte Dinge bewusst vorstellen</a:t>
            </a:r>
            <a:endParaRPr lang="de-DE" sz="2000" b="1" dirty="0" smtClean="0"/>
          </a:p>
          <a:p>
            <a:pPr>
              <a:buFont typeface="Courier New"/>
              <a:buChar char="o"/>
            </a:pPr>
            <a:r>
              <a:rPr lang="de-DE" sz="2000" b="1" dirty="0" smtClean="0"/>
              <a:t>Mentales Training: </a:t>
            </a:r>
            <a:r>
              <a:rPr lang="de-DE" sz="2000" dirty="0" smtClean="0"/>
              <a:t>für Leistungssituationen</a:t>
            </a:r>
            <a:endParaRPr lang="de-DE" sz="2000" b="1" dirty="0" smtClean="0"/>
          </a:p>
          <a:p>
            <a:pPr>
              <a:buFont typeface="Courier New"/>
              <a:buChar char="o"/>
            </a:pPr>
            <a:r>
              <a:rPr lang="de-DE" sz="2000" b="1" dirty="0" smtClean="0"/>
              <a:t>Klassische Hypnose:</a:t>
            </a:r>
            <a:r>
              <a:rPr lang="de-DE" sz="2000" dirty="0" smtClean="0"/>
              <a:t> direktiv, übend, zudeckend</a:t>
            </a:r>
            <a:endParaRPr lang="de-DE" sz="2000" b="1" dirty="0" smtClean="0"/>
          </a:p>
          <a:p>
            <a:pPr>
              <a:buFont typeface="Courier New"/>
              <a:buChar char="o"/>
            </a:pPr>
            <a:r>
              <a:rPr lang="de-DE" sz="2000" b="1" dirty="0" smtClean="0"/>
              <a:t>Moderne Hypnose: </a:t>
            </a:r>
            <a:r>
              <a:rPr lang="de-DE" sz="2000" dirty="0" smtClean="0"/>
              <a:t>Nutzung von Ressourcen, lösungsorientiert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420185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Trance?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/>
              <a:buChar char="o"/>
            </a:pPr>
            <a:r>
              <a:rPr lang="de-DE" sz="2000" dirty="0" smtClean="0"/>
              <a:t>Dem Menschen ist es grundsätzlich möglich, in Trance zu gehen und dabei </a:t>
            </a:r>
            <a:r>
              <a:rPr lang="de-DE" sz="2000" dirty="0"/>
              <a:t>einige </a:t>
            </a:r>
            <a:r>
              <a:rPr lang="de-DE" sz="2000" dirty="0" smtClean="0"/>
              <a:t>Bereiche des Gehirns (schnelles Denken) herunter zu fahren </a:t>
            </a:r>
            <a:r>
              <a:rPr lang="de-DE" sz="2000" dirty="0"/>
              <a:t>und andere hoch. Trance ist ein </a:t>
            </a:r>
            <a:r>
              <a:rPr lang="de-DE" sz="2000" dirty="0" smtClean="0"/>
              <a:t>natürlicher Zustand des Menschen.</a:t>
            </a:r>
            <a:endParaRPr lang="de-DE" sz="2000" dirty="0"/>
          </a:p>
          <a:p>
            <a:pPr>
              <a:buFont typeface="Courier New"/>
              <a:buChar char="o"/>
            </a:pPr>
            <a:r>
              <a:rPr lang="de-DE" sz="2000" dirty="0" smtClean="0"/>
              <a:t>Im </a:t>
            </a:r>
            <a:r>
              <a:rPr lang="de-DE" sz="2000" dirty="0"/>
              <a:t>Flow beim Sport, Musizieren, </a:t>
            </a:r>
            <a:r>
              <a:rPr lang="de-DE" sz="2000" dirty="0" smtClean="0"/>
              <a:t>Malen, </a:t>
            </a:r>
            <a:r>
              <a:rPr lang="de-DE" sz="2000" dirty="0" smtClean="0"/>
              <a:t>Sex, Erinnern und Genießen </a:t>
            </a:r>
            <a:r>
              <a:rPr lang="de-DE" sz="2000" dirty="0"/>
              <a:t>..</a:t>
            </a:r>
            <a:r>
              <a:rPr lang="de-DE" sz="2000" dirty="0" smtClean="0"/>
              <a:t>.</a:t>
            </a:r>
            <a:endParaRPr lang="de-DE" sz="2000" dirty="0"/>
          </a:p>
          <a:p>
            <a:pPr lvl="0">
              <a:buFont typeface="Courier New"/>
              <a:buChar char="o"/>
            </a:pPr>
            <a:r>
              <a:rPr lang="de-DE" sz="2000" dirty="0"/>
              <a:t>B</a:t>
            </a:r>
            <a:r>
              <a:rPr lang="de-DE" sz="2000" dirty="0" smtClean="0"/>
              <a:t>ei </a:t>
            </a:r>
            <a:r>
              <a:rPr lang="de-DE" sz="2000" dirty="0"/>
              <a:t>maximaler </a:t>
            </a:r>
            <a:r>
              <a:rPr lang="de-DE" sz="2000" dirty="0" smtClean="0"/>
              <a:t>Konzentration</a:t>
            </a:r>
            <a:r>
              <a:rPr lang="de-DE" sz="2000" dirty="0"/>
              <a:t> </a:t>
            </a:r>
            <a:r>
              <a:rPr lang="de-DE" sz="2000" dirty="0" smtClean="0"/>
              <a:t>oder </a:t>
            </a:r>
            <a:r>
              <a:rPr lang="de-DE" sz="2000" dirty="0"/>
              <a:t>intensiven </a:t>
            </a:r>
            <a:r>
              <a:rPr lang="de-DE" sz="2000" dirty="0" smtClean="0"/>
              <a:t>Erfahrungen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785425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Klienten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Menschen sind </a:t>
            </a:r>
            <a:r>
              <a:rPr lang="de-DE" dirty="0"/>
              <a:t>oft in einer Problemtrance: </a:t>
            </a:r>
            <a:r>
              <a:rPr lang="de-DE" dirty="0" smtClean="0"/>
              <a:t>„Die </a:t>
            </a:r>
            <a:r>
              <a:rPr lang="de-DE" dirty="0"/>
              <a:t>ganze Welt versinkt im schmerzenden </a:t>
            </a:r>
            <a:r>
              <a:rPr lang="de-DE" dirty="0" smtClean="0"/>
              <a:t>Backenzahn; </a:t>
            </a:r>
            <a:r>
              <a:rPr lang="de-DE" dirty="0"/>
              <a:t>er ist das Moskau des </a:t>
            </a:r>
            <a:r>
              <a:rPr lang="de-DE" dirty="0" smtClean="0"/>
              <a:t>Schmerzes; </a:t>
            </a:r>
            <a:r>
              <a:rPr lang="de-DE" dirty="0"/>
              <a:t>beim Bohren konnte ich sehen, wie der Zahnarzt älter wurde</a:t>
            </a:r>
            <a:r>
              <a:rPr lang="de-DE" dirty="0" smtClean="0"/>
              <a:t>.“</a:t>
            </a:r>
            <a:endParaRPr lang="de-DE" dirty="0"/>
          </a:p>
          <a:p>
            <a:r>
              <a:rPr lang="de-DE" dirty="0"/>
              <a:t>Im Gegensatz zu Savants haben wir ein Verständnis für Relevantes</a:t>
            </a:r>
            <a:r>
              <a:rPr lang="de-DE" dirty="0" smtClean="0"/>
              <a:t>.</a:t>
            </a:r>
            <a:endParaRPr lang="de-DE" dirty="0"/>
          </a:p>
        </p:txBody>
      </p:sp>
      <p:pic>
        <p:nvPicPr>
          <p:cNvPr id="5" name="Inhaltsplatzhalter 4" descr="Junge mit Hund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06" r="-132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99991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Grundlagen 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Für die Einleitung des Trance-Zustandes gelten folgende Regeln: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Im Präsens sprechen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Alle Sinne ansprechen (Sehen, Hören, Riechen, Fühlen)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Kongruenz von Form und Inhalt anstreben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So vage wie nötig und so spezifisch wie möglich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Weiche Formulierungen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57731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Grundlagen II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/>
              <a:buChar char="o"/>
            </a:pPr>
            <a:r>
              <a:rPr lang="de-DE" sz="2000" dirty="0" smtClean="0"/>
              <a:t>Positive Formulierungen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Relevanz des Pacing-Statements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Innere Suchprozesse durch offene Formulierungen fördern</a:t>
            </a:r>
          </a:p>
          <a:p>
            <a:pPr>
              <a:buFont typeface="Courier New"/>
              <a:buChar char="o"/>
            </a:pPr>
            <a:r>
              <a:rPr lang="de-DE" sz="2000" dirty="0" smtClean="0"/>
              <a:t>Gewährende, permissive </a:t>
            </a:r>
            <a:r>
              <a:rPr lang="de-DE" sz="2000" dirty="0" smtClean="0"/>
              <a:t>Sprache: </a:t>
            </a:r>
            <a:r>
              <a:rPr lang="de-DE" sz="2000" dirty="0" smtClean="0">
                <a:solidFill>
                  <a:schemeClr val="accent1"/>
                </a:solidFill>
              </a:rPr>
              <a:t>sich erlauben, neugierig sein...</a:t>
            </a:r>
            <a:endParaRPr lang="de-DE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043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Zwielic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Zwielicht.thmx</Template>
  <TotalTime>0</TotalTime>
  <Words>1232</Words>
  <Application>Microsoft Macintosh PowerPoint</Application>
  <PresentationFormat>Bildschirmpräsentation (4:3)</PresentationFormat>
  <Paragraphs>174</Paragraphs>
  <Slides>26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Zwielicht</vt:lpstr>
      <vt:lpstr>Hypnose</vt:lpstr>
      <vt:lpstr>Fixierungspunkt für das Lidschlussritual</vt:lpstr>
      <vt:lpstr>Was ist Hypnose?</vt:lpstr>
      <vt:lpstr>Was ist Hypnose?</vt:lpstr>
      <vt:lpstr>Verschiedene Begriffe für Trance</vt:lpstr>
      <vt:lpstr>Was ist Trance?</vt:lpstr>
      <vt:lpstr>Klienten</vt:lpstr>
      <vt:lpstr>Grundlagen I</vt:lpstr>
      <vt:lpstr>Grundlagen II</vt:lpstr>
      <vt:lpstr>Pacing und Leading</vt:lpstr>
      <vt:lpstr>Nutzung der Hypnose als zudeckendes und übendes Verfahren</vt:lpstr>
      <vt:lpstr>Nutzung als posttherapeutisches Verfahren</vt:lpstr>
      <vt:lpstr>Die Realisierung der                       Als-ob-Realität</vt:lpstr>
      <vt:lpstr>Verknüpfung von Ressourcen mit Auslösern</vt:lpstr>
      <vt:lpstr>Problemtrance - Lösungstrance</vt:lpstr>
      <vt:lpstr>Grundgedanke</vt:lpstr>
      <vt:lpstr>Depression vs. Burnout</vt:lpstr>
      <vt:lpstr>How come</vt:lpstr>
      <vt:lpstr>Entwicklung von Minuskonten</vt:lpstr>
      <vt:lpstr>Sprachmuster</vt:lpstr>
      <vt:lpstr>Workshop</vt:lpstr>
      <vt:lpstr>Der ungebetene Hausgast</vt:lpstr>
      <vt:lpstr>Stellvertretertechnik</vt:lpstr>
      <vt:lpstr>Change-History-Technik</vt:lpstr>
      <vt:lpstr>Doppelte Zeitprogression</vt:lpstr>
      <vt:lpstr>Wenn das deinem Kind geschehen wäre...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Hypnosetherapie</dc:title>
  <dc:creator>Thomas Schnura</dc:creator>
  <cp:lastModifiedBy>Thomas Schnura</cp:lastModifiedBy>
  <cp:revision>24</cp:revision>
  <dcterms:created xsi:type="dcterms:W3CDTF">2012-04-03T13:35:56Z</dcterms:created>
  <dcterms:modified xsi:type="dcterms:W3CDTF">2013-10-04T10:08:59Z</dcterms:modified>
</cp:coreProperties>
</file>